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686" r:id="rId2"/>
    <p:sldId id="256" r:id="rId3"/>
    <p:sldId id="561" r:id="rId4"/>
    <p:sldId id="632" r:id="rId5"/>
    <p:sldId id="688" r:id="rId6"/>
    <p:sldId id="689" r:id="rId7"/>
    <p:sldId id="685" r:id="rId8"/>
    <p:sldId id="690" r:id="rId9"/>
    <p:sldId id="691" r:id="rId10"/>
    <p:sldId id="662" r:id="rId11"/>
    <p:sldId id="663" r:id="rId12"/>
    <p:sldId id="664" r:id="rId13"/>
    <p:sldId id="665" r:id="rId14"/>
    <p:sldId id="666" r:id="rId15"/>
    <p:sldId id="633" r:id="rId16"/>
    <p:sldId id="667" r:id="rId17"/>
    <p:sldId id="637" r:id="rId18"/>
    <p:sldId id="643" r:id="rId19"/>
    <p:sldId id="644" r:id="rId20"/>
    <p:sldId id="668" r:id="rId21"/>
    <p:sldId id="669" r:id="rId22"/>
    <p:sldId id="670" r:id="rId23"/>
    <p:sldId id="671" r:id="rId24"/>
    <p:sldId id="679" r:id="rId25"/>
    <p:sldId id="676" r:id="rId26"/>
    <p:sldId id="678" r:id="rId27"/>
    <p:sldId id="677" r:id="rId28"/>
    <p:sldId id="635" r:id="rId29"/>
    <p:sldId id="639" r:id="rId30"/>
    <p:sldId id="640" r:id="rId31"/>
    <p:sldId id="641" r:id="rId32"/>
    <p:sldId id="642" r:id="rId33"/>
    <p:sldId id="672" r:id="rId34"/>
    <p:sldId id="673" r:id="rId35"/>
    <p:sldId id="674" r:id="rId36"/>
    <p:sldId id="657" r:id="rId37"/>
    <p:sldId id="636" r:id="rId38"/>
    <p:sldId id="638" r:id="rId39"/>
    <p:sldId id="645" r:id="rId40"/>
    <p:sldId id="646" r:id="rId41"/>
    <p:sldId id="647" r:id="rId42"/>
    <p:sldId id="648" r:id="rId43"/>
    <p:sldId id="649" r:id="rId44"/>
    <p:sldId id="650" r:id="rId45"/>
    <p:sldId id="651" r:id="rId46"/>
    <p:sldId id="652" r:id="rId47"/>
    <p:sldId id="653" r:id="rId48"/>
    <p:sldId id="655" r:id="rId49"/>
    <p:sldId id="656" r:id="rId50"/>
    <p:sldId id="681" r:id="rId51"/>
    <p:sldId id="692" r:id="rId52"/>
    <p:sldId id="654" r:id="rId53"/>
    <p:sldId id="682" r:id="rId54"/>
    <p:sldId id="675" r:id="rId55"/>
    <p:sldId id="683" r:id="rId56"/>
    <p:sldId id="684" r:id="rId57"/>
    <p:sldId id="680" r:id="rId58"/>
    <p:sldId id="693" r:id="rId59"/>
    <p:sldId id="694" r:id="rId60"/>
    <p:sldId id="695" r:id="rId61"/>
    <p:sldId id="696" r:id="rId62"/>
    <p:sldId id="697" r:id="rId63"/>
    <p:sldId id="699" r:id="rId64"/>
    <p:sldId id="698" r:id="rId65"/>
    <p:sldId id="701" r:id="rId66"/>
    <p:sldId id="700" r:id="rId67"/>
    <p:sldId id="702" r:id="rId68"/>
    <p:sldId id="704" r:id="rId69"/>
    <p:sldId id="705" r:id="rId70"/>
    <p:sldId id="706" r:id="rId71"/>
    <p:sldId id="658" r:id="rId72"/>
    <p:sldId id="717" r:id="rId73"/>
    <p:sldId id="661" r:id="rId74"/>
    <p:sldId id="659" r:id="rId75"/>
    <p:sldId id="660" r:id="rId76"/>
    <p:sldId id="711" r:id="rId77"/>
    <p:sldId id="712" r:id="rId78"/>
    <p:sldId id="714" r:id="rId79"/>
    <p:sldId id="715" r:id="rId80"/>
    <p:sldId id="716" r:id="rId81"/>
    <p:sldId id="718" r:id="rId82"/>
    <p:sldId id="719" r:id="rId83"/>
    <p:sldId id="720" r:id="rId84"/>
    <p:sldId id="687" r:id="rId85"/>
    <p:sldId id="708" r:id="rId86"/>
    <p:sldId id="707" r:id="rId87"/>
    <p:sldId id="709" r:id="rId88"/>
    <p:sldId id="710" r:id="rId89"/>
    <p:sldId id="631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8"/>
    <p:restoredTop sz="93785"/>
  </p:normalViewPr>
  <p:slideViewPr>
    <p:cSldViewPr snapToGrid="0" snapToObjects="1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5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1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2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65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9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25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7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06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3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0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98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68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4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47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8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0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4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1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88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7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57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9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4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4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4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0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29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74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1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86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41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7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1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20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56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608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72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532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2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36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1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7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4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11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879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644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4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36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0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49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53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855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6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79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7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550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6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13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26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57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80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11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2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1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662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850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4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989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954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3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4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2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9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0.png"/><Relationship Id="rId5" Type="http://schemas.openxmlformats.org/officeDocument/2006/relationships/image" Target="../media/image100.png"/><Relationship Id="rId6" Type="http://schemas.openxmlformats.org/officeDocument/2006/relationships/image" Target="../media/image60.png"/><Relationship Id="rId7" Type="http://schemas.openxmlformats.org/officeDocument/2006/relationships/image" Target="../media/image110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jp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jp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8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gif"/><Relationship Id="rId5" Type="http://schemas.openxmlformats.org/officeDocument/2006/relationships/image" Target="../media/image39.jp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gif"/><Relationship Id="rId5" Type="http://schemas.openxmlformats.org/officeDocument/2006/relationships/image" Target="../media/image39.jp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.jp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.jp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855" y="86062"/>
            <a:ext cx="10712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For today’s lecture you </a:t>
            </a:r>
            <a:r>
              <a:rPr lang="en-US" sz="3200" smtClean="0"/>
              <a:t>will need your quadrat (spares at front)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47" y="977900"/>
            <a:ext cx="5502706" cy="54991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7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6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66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98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76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13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455598" y="5257587"/>
            <a:ext cx="6671201" cy="1065859"/>
            <a:chOff x="2899194" y="5507959"/>
            <a:chExt cx="6671201" cy="1065859"/>
          </a:xfrm>
        </p:grpSpPr>
        <p:sp>
          <p:nvSpPr>
            <p:cNvPr id="198" name="Left Arrow 197"/>
            <p:cNvSpPr/>
            <p:nvPr/>
          </p:nvSpPr>
          <p:spPr>
            <a:xfrm>
              <a:off x="2899194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352461" y="5507959"/>
              <a:ext cx="214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Homogeneity</a:t>
              </a:r>
              <a:endParaRPr lang="en-US" sz="2800" dirty="0"/>
            </a:p>
          </p:txBody>
        </p:sp>
        <p:sp>
          <p:nvSpPr>
            <p:cNvPr id="200" name="Left Arrow 199"/>
            <p:cNvSpPr/>
            <p:nvPr/>
          </p:nvSpPr>
          <p:spPr>
            <a:xfrm rot="10800000">
              <a:off x="6515197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6911525" y="5507959"/>
              <a:ext cx="22625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/>
                <a:t>Heterogeneity</a:t>
              </a:r>
              <a:endParaRPr lang="en-US" sz="2800" dirty="0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90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9558750" y="4163958"/>
            <a:ext cx="1772003" cy="1978774"/>
            <a:chOff x="8332503" y="4382866"/>
            <a:chExt cx="1772003" cy="1978774"/>
          </a:xfrm>
        </p:grpSpPr>
        <p:sp>
          <p:nvSpPr>
            <p:cNvPr id="112" name="Oval 111"/>
            <p:cNvSpPr/>
            <p:nvPr/>
          </p:nvSpPr>
          <p:spPr>
            <a:xfrm rot="172678">
              <a:off x="8472316" y="46267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72678">
              <a:off x="8772784" y="43887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72678">
              <a:off x="8917630" y="4738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2678">
              <a:off x="9426062" y="47485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2678">
              <a:off x="9660331" y="45630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172678">
              <a:off x="8332503" y="47374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172678">
              <a:off x="8730887" y="48863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72678">
              <a:off x="8833427" y="52180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172678">
              <a:off x="9415782" y="52841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172678">
              <a:off x="9956891" y="48555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172678">
              <a:off x="8421456" y="513147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72678">
              <a:off x="8524214" y="54629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72678">
              <a:off x="9366533" y="438286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72678">
              <a:off x="9774913" y="49996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72678">
              <a:off x="9857551" y="546225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172678">
              <a:off x="8356362" y="55959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172678">
              <a:off x="8661790" y="588141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172678">
              <a:off x="9082849" y="55478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172678">
              <a:off x="9565683" y="56934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72678">
              <a:off x="9725746" y="59342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2678">
              <a:off x="8347748" y="613017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72678">
              <a:off x="8498344" y="60108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172678">
              <a:off x="9110859" y="60537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172678">
              <a:off x="8908485" y="621402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2678">
              <a:off x="9547231" y="607568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455598" y="5257587"/>
            <a:ext cx="6671201" cy="1065859"/>
            <a:chOff x="2899194" y="5507959"/>
            <a:chExt cx="6671201" cy="1065859"/>
          </a:xfrm>
        </p:grpSpPr>
        <p:sp>
          <p:nvSpPr>
            <p:cNvPr id="198" name="Left Arrow 197"/>
            <p:cNvSpPr/>
            <p:nvPr/>
          </p:nvSpPr>
          <p:spPr>
            <a:xfrm>
              <a:off x="2899194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352461" y="5507959"/>
              <a:ext cx="214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Homogeneity</a:t>
              </a:r>
              <a:endParaRPr lang="en-US" sz="2800" dirty="0"/>
            </a:p>
          </p:txBody>
        </p:sp>
        <p:sp>
          <p:nvSpPr>
            <p:cNvPr id="200" name="Left Arrow 199"/>
            <p:cNvSpPr/>
            <p:nvPr/>
          </p:nvSpPr>
          <p:spPr>
            <a:xfrm rot="10800000">
              <a:off x="6515197" y="5935930"/>
              <a:ext cx="3055198" cy="637888"/>
            </a:xfrm>
            <a:prstGeom prst="lef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6911525" y="5507959"/>
              <a:ext cx="22625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/>
                <a:t>Heterogeneity</a:t>
              </a:r>
              <a:endParaRPr lang="en-US" sz="2800" dirty="0"/>
            </a:p>
          </p:txBody>
        </p:sp>
      </p:grpSp>
      <p:sp>
        <p:nvSpPr>
          <p:cNvPr id="205" name="TextBox 204"/>
          <p:cNvSpPr txBox="1"/>
          <p:nvPr/>
        </p:nvSpPr>
        <p:spPr>
          <a:xfrm rot="16200000">
            <a:off x="-417663" y="4891735"/>
            <a:ext cx="18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Anisotropic</a:t>
            </a:r>
            <a:endParaRPr lang="en-US" sz="2800" b="1" dirty="0">
              <a:solidFill>
                <a:srgbClr val="0432FF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 rot="16200000">
            <a:off x="-216487" y="2308488"/>
            <a:ext cx="1488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Isotropic</a:t>
            </a:r>
            <a:endParaRPr lang="en-US" sz="2800" b="1" dirty="0">
              <a:solidFill>
                <a:srgbClr val="0432FF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sp>
        <p:nvSpPr>
          <p:cNvPr id="212" name="TextBox 211"/>
          <p:cNvSpPr txBox="1"/>
          <p:nvPr/>
        </p:nvSpPr>
        <p:spPr>
          <a:xfrm>
            <a:off x="9521742" y="6188800"/>
            <a:ext cx="184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Anisotropic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71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941989" y="1559843"/>
            <a:ext cx="6139545" cy="5050972"/>
            <a:chOff x="2941989" y="1559843"/>
            <a:chExt cx="6139545" cy="505097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941989" y="1559843"/>
            <a:ext cx="6139547" cy="5050972"/>
            <a:chOff x="9753579" y="1794575"/>
            <a:chExt cx="6139547" cy="5050972"/>
          </a:xfrm>
        </p:grpSpPr>
        <p:sp>
          <p:nvSpPr>
            <p:cNvPr id="77" name="Rectangle 76"/>
            <p:cNvSpPr/>
            <p:nvPr/>
          </p:nvSpPr>
          <p:spPr>
            <a:xfrm>
              <a:off x="9753579" y="1812330"/>
              <a:ext cx="6139544" cy="503321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753581" y="1794575"/>
              <a:ext cx="6139545" cy="5050972"/>
              <a:chOff x="2941989" y="1559843"/>
              <a:chExt cx="6139545" cy="505097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2941989" y="2822586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941989" y="4085329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941989" y="5348072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941989" y="1559843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941989" y="6610815"/>
                <a:ext cx="6139543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5021163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3486277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1951391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6556049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416505" y="4085330"/>
                <a:ext cx="5050970" cy="0"/>
              </a:xfrm>
              <a:prstGeom prst="line">
                <a:avLst/>
              </a:prstGeom>
              <a:ln w="28575">
                <a:solidFill>
                  <a:srgbClr val="0432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965914" y="1848653"/>
            <a:ext cx="6115617" cy="4458304"/>
            <a:chOff x="2965914" y="1870425"/>
            <a:chExt cx="6115617" cy="4458304"/>
          </a:xfrm>
        </p:grpSpPr>
        <p:sp>
          <p:nvSpPr>
            <p:cNvPr id="2" name="TextBox 1"/>
            <p:cNvSpPr txBox="1"/>
            <p:nvPr/>
          </p:nvSpPr>
          <p:spPr>
            <a:xfrm>
              <a:off x="2965914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5914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65914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65914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11683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11683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4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11683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11683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32780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32780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32780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32780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70569" y="187042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2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70569" y="3145969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70569" y="5682398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432FF"/>
                  </a:solidFill>
                </a:rPr>
                <a:t>0</a:t>
              </a:r>
              <a:endParaRPr lang="en-US" sz="3600" b="1" dirty="0">
                <a:solidFill>
                  <a:srgbClr val="0432FF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70569" y="4409985"/>
              <a:ext cx="1510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432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4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432"/>
            <a:ext cx="12192000" cy="50217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5: Spatial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044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3" name="Oval 2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86" name="Oval 85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141" name="Oval 140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170" name="Oval 169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209" name="TextBox 20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3794595" y="4539074"/>
            <a:ext cx="2178091" cy="1791905"/>
            <a:chOff x="2941989" y="1559843"/>
            <a:chExt cx="6139545" cy="5050972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1038149" y="453752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794594" y="4545373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529267" y="4558332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9359592" y="4558332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1027618" y="4993292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784063" y="500114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6518736" y="5014103"/>
            <a:ext cx="556583" cy="456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349061" y="5014103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1048328" y="542923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3804773" y="5437086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6539446" y="545004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369771" y="5450045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1037797" y="588500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3794242" y="5892857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6528915" y="5905816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9359240" y="5905816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1593321" y="454709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4349766" y="4542759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7084439" y="456791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9914764" y="456791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1582790" y="500287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4339235" y="5010722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7073908" y="502368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9904233" y="5035873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1603500" y="5451004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359945" y="5458856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094618" y="5471815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9924943" y="5447431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1592969" y="588239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4349414" y="5890243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7084087" y="5903202"/>
            <a:ext cx="556583" cy="4562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9914412" y="5903202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2123784" y="451303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4880229" y="4520887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7614902" y="4533846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10445227" y="4533846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2113253" y="4968806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4869698" y="4976658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7604371" y="4989617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10434696" y="4989617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133963" y="540474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4890408" y="541260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7625081" y="5425559"/>
            <a:ext cx="556583" cy="4562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10455406" y="5425559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2123432" y="586051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4879877" y="5868371"/>
            <a:ext cx="556583" cy="4562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7614550" y="588133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10444875" y="5881330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2678956" y="4534805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435401" y="4542657"/>
            <a:ext cx="556583" cy="45628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8170074" y="4555616"/>
            <a:ext cx="556583" cy="45628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11000399" y="4555616"/>
            <a:ext cx="556583" cy="456289"/>
          </a:xfrm>
          <a:prstGeom prst="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668425" y="4990576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424870" y="499842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8159543" y="5011387"/>
            <a:ext cx="556583" cy="456289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989868" y="5011387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689135" y="5426518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5445580" y="5434370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8180253" y="544732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11010578" y="5447329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678604" y="5882289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5435049" y="5890141"/>
            <a:ext cx="556583" cy="4562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8169722" y="590310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11000047" y="5903100"/>
            <a:ext cx="556583" cy="45628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/>
          <p:cNvGrpSpPr/>
          <p:nvPr/>
        </p:nvGrpSpPr>
        <p:grpSpPr>
          <a:xfrm>
            <a:off x="9359593" y="4552033"/>
            <a:ext cx="2178091" cy="1791905"/>
            <a:chOff x="2941989" y="1559843"/>
            <a:chExt cx="6139545" cy="5050972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6529268" y="4552033"/>
            <a:ext cx="2178091" cy="1791905"/>
            <a:chOff x="2941989" y="1559843"/>
            <a:chExt cx="6139545" cy="5050972"/>
          </a:xfrm>
        </p:grpSpPr>
        <p:cxnSp>
          <p:nvCxnSpPr>
            <p:cNvPr id="169" name="Straight Connector 168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1038150" y="4531222"/>
            <a:ext cx="2178091" cy="1791905"/>
            <a:chOff x="2941989" y="1559843"/>
            <a:chExt cx="6139545" cy="5050972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2941989" y="2822586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941989" y="4085329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941989" y="5348072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941989" y="1559843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941989" y="6610815"/>
              <a:ext cx="6139543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5021163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5400000">
              <a:off x="3486277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1951391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6556049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416505" y="4085330"/>
              <a:ext cx="5050970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91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7" name="Oval 6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34" name="Oval 33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60" name="Oval 59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86" name="Oval 85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14" name="TextBox 113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9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54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68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36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1987" y="1619663"/>
            <a:ext cx="4808027" cy="4811192"/>
            <a:chOff x="6474173" y="1619663"/>
            <a:chExt cx="4808027" cy="4811192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5" name="Oval 304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40386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0712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54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68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36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4193" y="2851781"/>
            <a:ext cx="11673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Q1 =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Q2 =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Q3 =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Q4 =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0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4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9011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Spatial patterns of point distributions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Chi-square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Nearest </a:t>
            </a:r>
            <a:r>
              <a:rPr lang="en-US" sz="4400" dirty="0" err="1" smtClean="0"/>
              <a:t>neighbour</a:t>
            </a:r>
            <a:r>
              <a:rPr lang="en-US" sz="4400" dirty="0" smtClean="0"/>
              <a:t> distances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8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8621" y="3969143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885096" y="3969144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7" y="3468059"/>
                <a:ext cx="3525517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06994" y="4236832"/>
            <a:ext cx="816428" cy="1082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614249" y="3680215"/>
            <a:ext cx="816428" cy="16387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8621" y="3969143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298621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rot="5400000">
            <a:off x="4128407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-Down Arrow 18"/>
          <p:cNvSpPr/>
          <p:nvPr/>
        </p:nvSpPr>
        <p:spPr>
          <a:xfrm>
            <a:off x="5817237" y="3983245"/>
            <a:ext cx="195943" cy="23948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Up-Down Arrow 212"/>
          <p:cNvSpPr/>
          <p:nvPr/>
        </p:nvSpPr>
        <p:spPr>
          <a:xfrm>
            <a:off x="6924492" y="3679288"/>
            <a:ext cx="195943" cy="23948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9093469" y="4948858"/>
            <a:ext cx="816428" cy="370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0200724" y="2978545"/>
            <a:ext cx="816428" cy="2340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885096" y="3969144"/>
            <a:ext cx="2340428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8885096" y="5318972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>
            <a:off x="7714882" y="4148758"/>
            <a:ext cx="234042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Up-Down Arrow 214"/>
          <p:cNvSpPr/>
          <p:nvPr/>
        </p:nvSpPr>
        <p:spPr>
          <a:xfrm>
            <a:off x="9392803" y="3994127"/>
            <a:ext cx="217761" cy="94384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Up-Down Arrow 215"/>
          <p:cNvSpPr/>
          <p:nvPr/>
        </p:nvSpPr>
        <p:spPr>
          <a:xfrm>
            <a:off x="10500058" y="2993482"/>
            <a:ext cx="217761" cy="943845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2</a:t>
                </a:r>
                <a:endParaRPr lang="en-US" sz="3200" b="1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78" y="2107556"/>
                <a:ext cx="1360116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211" t="-12500" r="-448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0432FF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432FF"/>
                        </a:solidFill>
                        <a:latin typeface="Cambria Math"/>
                        <a:ea typeface="Cambria Math"/>
                      </a:rPr>
                      <m:t>𝜒</m:t>
                    </m:r>
                  </m:oMath>
                </a14:m>
                <a:r>
                  <a:rPr lang="en-US" sz="3200" b="1" baseline="30000" dirty="0" smtClean="0">
                    <a:solidFill>
                      <a:srgbClr val="0432FF"/>
                    </a:solidFill>
                  </a:rPr>
                  <a:t>2</a:t>
                </a:r>
                <a:endParaRPr lang="en-US" sz="3200" b="1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0" y="2107556"/>
                <a:ext cx="1434239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0638" t="-12500" r="-425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1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5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42" y="1829356"/>
                <a:ext cx="3525516" cy="13613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34" y="3788705"/>
                <a:ext cx="2761332" cy="10190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64777" y="5405718"/>
                <a:ext cx="7062447" cy="8608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777" y="5405718"/>
                <a:ext cx="7062447" cy="860877"/>
              </a:xfrm>
              <a:prstGeom prst="rect">
                <a:avLst/>
              </a:prstGeom>
              <a:blipFill rotWithShape="0">
                <a:blip r:embed="rId6"/>
                <a:stretch>
                  <a:fillRect b="-1134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Chi-squared test – testing for uniform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4363314" y="3664003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3664003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4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𝑠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𝑣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8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2400" y="4268627"/>
            <a:ext cx="431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</a:rPr>
              <a:t>t-distribution parameter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505083"/>
            <a:ext cx="473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Sample standard deviation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248400" y="1505083"/>
            <a:ext cx="539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Pearson correlation </a:t>
            </a:r>
            <a:r>
              <a:rPr lang="en-US" sz="3200" b="1" dirty="0" smtClean="0">
                <a:solidFill>
                  <a:srgbClr val="002060"/>
                </a:solidFill>
              </a:rPr>
              <a:t>coefficient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4268627"/>
            <a:ext cx="453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F-distribution parameters</a:t>
            </a:r>
            <a:endParaRPr lang="en-US" sz="3200" b="1" dirty="0">
              <a:solidFill>
                <a:srgbClr val="00B0F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0" y="5036627"/>
            <a:ext cx="6095998" cy="1334055"/>
            <a:chOff x="6096000" y="4993083"/>
            <a:chExt cx="6095998" cy="133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𝑟𝑒𝑝𝑙𝑖𝑐𝑎𝑡𝑒𝑠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𝑡𝑟𝑒𝑎𝑡𝑚𝑒𝑛𝑡𝑠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60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𝑠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8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9304"/>
                <a:ext cx="6095999" cy="17686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𝑣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42044"/>
                <a:ext cx="609599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2400" y="4268627"/>
            <a:ext cx="431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</a:rPr>
              <a:t>t-distribution parameter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505083"/>
            <a:ext cx="473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Sample standard deviation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695231"/>
                <a:ext cx="6096002" cy="856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6248400" y="1505083"/>
            <a:ext cx="539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Pearson correlation coefficient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4268627"/>
            <a:ext cx="4532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F-distribution parameters</a:t>
            </a:r>
            <a:endParaRPr lang="en-US" sz="3200" b="1" dirty="0">
              <a:solidFill>
                <a:srgbClr val="00B0F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0" y="5036627"/>
            <a:ext cx="6095998" cy="1334055"/>
            <a:chOff x="6096000" y="4993083"/>
            <a:chExt cx="6095998" cy="1334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𝑟𝑒𝑝𝑙𝑖𝑐𝑎𝑡𝑒𝑠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993083"/>
                  <a:ext cx="6095998" cy="556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𝑡𝑟𝑒𝑎𝑡𝑚𝑒𝑛𝑡𝑠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03918"/>
                  <a:ext cx="6095998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81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3" name="Pie 2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2534780"/>
                <a:gd name="adj2" fmla="val 1620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627914" y="232954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072743" y="254181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669971" y="2873831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7" name="Pie 1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6008097"/>
                <a:gd name="adj2" fmla="val 928164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15542" y="4845437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4769" y="52059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470071" y="546436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7" name="Pie 1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6008097"/>
                <a:gd name="adj2" fmla="val 9281642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15542" y="4845437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4769" y="52059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470071" y="546436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2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16" name="Pie 1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9223505"/>
                <a:gd name="adj2" fmla="val 1254665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30485" y="3363688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54285" y="3899676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30485" y="438953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5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6" name="Pie 25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8889160"/>
                <a:gd name="adj2" fmla="val 328386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543808" y="37826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80525" y="3174353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4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5" name="Pie 24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4027"/>
                <a:gd name="adj2" fmla="val 310139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51917" y="500328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67603" y="453234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56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4" name="Pie 23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3097620"/>
                <a:gd name="adj2" fmla="val 598422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030688" y="5488990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55921" y="5396462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5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67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34543" y="2198914"/>
            <a:ext cx="3722914" cy="3722914"/>
            <a:chOff x="4234543" y="2198914"/>
            <a:chExt cx="3722914" cy="3722914"/>
          </a:xfrm>
        </p:grpSpPr>
        <p:sp>
          <p:nvSpPr>
            <p:cNvPr id="27" name="Pie 26"/>
            <p:cNvSpPr/>
            <p:nvPr/>
          </p:nvSpPr>
          <p:spPr>
            <a:xfrm>
              <a:off x="4234543" y="2198914"/>
              <a:ext cx="3722914" cy="3722914"/>
            </a:xfrm>
            <a:prstGeom prst="pie">
              <a:avLst>
                <a:gd name="adj1" fmla="val 16156886"/>
                <a:gd name="adj2" fmla="val 1889287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183085" y="2308355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795406" y="2542399"/>
              <a:ext cx="315686" cy="3156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0096" y="2268884"/>
            <a:ext cx="46057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Person 1: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2: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3: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Person 4: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5: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6: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432FF"/>
                </a:solidFill>
              </a:rPr>
              <a:t>Choice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Person </a:t>
            </a:r>
            <a:r>
              <a:rPr lang="en-US" sz="3200" b="1" dirty="0" smtClean="0">
                <a:solidFill>
                  <a:srgbClr val="FF0000"/>
                </a:solidFill>
              </a:rPr>
              <a:t>7:</a:t>
            </a:r>
            <a:r>
              <a:rPr lang="en-US" sz="3200" b="1" dirty="0"/>
              <a:t>		</a:t>
            </a:r>
            <a:r>
              <a:rPr lang="en-US" sz="3200" b="1" dirty="0" smtClean="0">
                <a:solidFill>
                  <a:srgbClr val="002060"/>
                </a:solidFill>
              </a:rPr>
              <a:t>No choice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6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2911142"/>
                <a:ext cx="212271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3812729"/>
                <a:ext cx="212271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06" y="4714315"/>
                <a:ext cx="212271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7" y="3812729"/>
                <a:ext cx="212271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41093" y="2911142"/>
                <a:ext cx="34380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−5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2911142"/>
                <a:ext cx="3438029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41093" y="3812729"/>
                <a:ext cx="27086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3812729"/>
                <a:ext cx="2708686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41093" y="4714315"/>
                <a:ext cx="31005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?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093" y="4714315"/>
                <a:ext cx="3100572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4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0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of freedom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GB" sz="4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GB" sz="4800" b="0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14" y="1443319"/>
                <a:ext cx="3465372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0357" y="2407090"/>
            <a:ext cx="10831286" cy="4193202"/>
            <a:chOff x="680357" y="2570378"/>
            <a:chExt cx="10831286" cy="41932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" t="20813" r="892" b="22857"/>
            <a:stretch/>
          </p:blipFill>
          <p:spPr>
            <a:xfrm>
              <a:off x="680357" y="3080657"/>
              <a:ext cx="10831286" cy="28738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62000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3 - 1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0487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6 - 1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98974" y="2570378"/>
              <a:ext cx="3385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rgbClr val="FF0000"/>
                  </a:solidFill>
                </a:rPr>
                <a:t>d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f</a:t>
              </a:r>
              <a:r>
                <a:rPr lang="en-US" sz="3600" dirty="0" smtClean="0">
                  <a:solidFill>
                    <a:srgbClr val="FF0000"/>
                  </a:solidFill>
                </a:rPr>
                <a:t> = 11 - 1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599806" y="5932583"/>
                  <a:ext cx="992388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4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9806" y="5932583"/>
                  <a:ext cx="992388" cy="8309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72886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79372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41372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47858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93183" y="588648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0</a:t>
              </a:r>
              <a:endParaRPr 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99669" y="5886481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958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62687" y="1619663"/>
            <a:ext cx="4808027" cy="4811192"/>
            <a:chOff x="6474173" y="1619663"/>
            <a:chExt cx="4808027" cy="48111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14093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419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93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61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75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43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</a:t>
                </a:r>
              </a:p>
              <a:p>
                <a:pPr algn="ctr"/>
                <a:r>
                  <a:rPr lang="en-GB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blipFill rotWithShape="0">
                <a:blip r:embed="rId5"/>
                <a:stretch>
                  <a:fillRect r="-3179" b="-56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2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62687" y="1619663"/>
            <a:ext cx="4808027" cy="4811192"/>
            <a:chOff x="6474173" y="1619663"/>
            <a:chExt cx="4808027" cy="48111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173" y="1619663"/>
              <a:ext cx="4808027" cy="4811192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Oval 20"/>
            <p:cNvSpPr/>
            <p:nvPr/>
          </p:nvSpPr>
          <p:spPr>
            <a:xfrm>
              <a:off x="7004240" y="245154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88723" y="224932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985440" y="227862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480686" y="2628768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24341" y="270154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884410" y="311129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189708" y="336815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8445" y="423748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506786" y="340051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86058" y="3818832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167576" y="413760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169093" y="40980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55534" y="477692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14216" y="5178766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419627" y="5811149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34138" y="546293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560201" y="4836760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0311032" y="5022277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893197" y="5798484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822991" y="5555065"/>
              <a:ext cx="77085" cy="77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1409300" y="4005943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41956" y="4027714"/>
            <a:ext cx="40712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09300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Q1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6138" y="2351877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mtClean="0">
                <a:solidFill>
                  <a:srgbClr val="FF0000"/>
                </a:solidFill>
              </a:rPr>
              <a:t>Q2</a:t>
            </a:r>
            <a:endParaRPr lang="en-US" sz="720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7529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Q3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04367" y="4431048"/>
            <a:ext cx="2064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Q4</a:t>
            </a:r>
            <a:endParaRPr lang="en-US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1−5)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</a:t>
                </a:r>
              </a:p>
              <a:p>
                <a:pPr algn="ctr"/>
                <a:r>
                  <a:rPr lang="en-GB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3200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GB" sz="3200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lang="en-GB" sz="3200" i="1">
                                <a:latin typeface="Cambria Math" charset="0"/>
                              </a:rPr>
                              <m:t>−5)</m:t>
                            </m:r>
                          </m:e>
                          <m:sup>
                            <m:r>
                              <a:rPr lang="en-GB" sz="32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5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32" y="2106245"/>
                <a:ext cx="4216282" cy="1629420"/>
              </a:xfrm>
              <a:prstGeom prst="rect">
                <a:avLst/>
              </a:prstGeom>
              <a:blipFill rotWithShape="0">
                <a:blip r:embed="rId5"/>
                <a:stretch>
                  <a:fillRect r="-3179" b="-56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76045" y="4796050"/>
            <a:ext cx="369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432FF"/>
                </a:solidFill>
              </a:rPr>
              <a:t>d</a:t>
            </a:r>
            <a:r>
              <a:rPr lang="en-US" sz="7200" dirty="0" err="1" smtClean="0">
                <a:solidFill>
                  <a:srgbClr val="0432FF"/>
                </a:solidFill>
              </a:rPr>
              <a:t>f</a:t>
            </a:r>
            <a:r>
              <a:rPr lang="en-US" sz="7200" dirty="0" smtClean="0">
                <a:solidFill>
                  <a:srgbClr val="0432FF"/>
                </a:solidFill>
              </a:rPr>
              <a:t> = ?</a:t>
            </a:r>
            <a:endParaRPr lang="en-US" sz="7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6508" r="2381" b="6984"/>
          <a:stretch/>
        </p:blipFill>
        <p:spPr>
          <a:xfrm>
            <a:off x="1548064" y="1363570"/>
            <a:ext cx="9095873" cy="5048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7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6508" r="2381" b="6984"/>
          <a:stretch/>
        </p:blipFill>
        <p:spPr>
          <a:xfrm>
            <a:off x="1548064" y="1363570"/>
            <a:ext cx="9095873" cy="5048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3" y="6172068"/>
                <a:ext cx="58849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657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198403" y="3273564"/>
                <a:ext cx="2669064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&lt;6.25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266906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67467" y="3273564"/>
                <a:ext cx="5517504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&gt;6.25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467" y="3273564"/>
                <a:ext cx="5517504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 – part III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2509" y="1732668"/>
            <a:ext cx="1895231" cy="1674861"/>
            <a:chOff x="1001486" y="1948543"/>
            <a:chExt cx="1895231" cy="1674861"/>
          </a:xfrm>
        </p:grpSpPr>
        <p:sp>
          <p:nvSpPr>
            <p:cNvPr id="11" name="Oval 10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862216" y="1716339"/>
            <a:ext cx="1982319" cy="1707519"/>
            <a:chOff x="4648196" y="1959429"/>
            <a:chExt cx="1982319" cy="1707519"/>
          </a:xfrm>
        </p:grpSpPr>
        <p:sp>
          <p:nvSpPr>
            <p:cNvPr id="41" name="Oval 40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39011" y="1628028"/>
            <a:ext cx="2028057" cy="1884140"/>
            <a:chOff x="8386059" y="1845729"/>
            <a:chExt cx="2028057" cy="1884140"/>
          </a:xfrm>
        </p:grpSpPr>
        <p:sp>
          <p:nvSpPr>
            <p:cNvPr id="67" name="Oval 66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461544" y="1679074"/>
            <a:ext cx="1840975" cy="1782049"/>
            <a:chOff x="2022909" y="4397202"/>
            <a:chExt cx="1840975" cy="1782049"/>
          </a:xfrm>
        </p:grpSpPr>
        <p:sp>
          <p:nvSpPr>
            <p:cNvPr id="93" name="Oval 92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476198" y="35273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Regular</a:t>
            </a:r>
            <a:endParaRPr lang="en-US" sz="2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4158698" y="35273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949962" y="35273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21" name="TextBox 120"/>
          <p:cNvSpPr txBox="1"/>
          <p:nvPr/>
        </p:nvSpPr>
        <p:spPr>
          <a:xfrm>
            <a:off x="9599316" y="35273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63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71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561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Discrete probability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900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Good null for random distribution of points in space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10099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I.e., in ammonite example expected N quadrants with k ammonites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4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1459310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0&lt;</m:t>
                      </m:r>
                      <m:r>
                        <a:rPr lang="bg-BG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≤∞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1459310"/>
                <a:ext cx="3733802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5239" r="794" b="1111"/>
          <a:stretch/>
        </p:blipFill>
        <p:spPr>
          <a:xfrm>
            <a:off x="348343" y="2917372"/>
            <a:ext cx="11549743" cy="3080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8086" y="2385321"/>
                <a:ext cx="35487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 = 1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6" y="2385321"/>
                <a:ext cx="3548743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99858" y="2385321"/>
                <a:ext cx="366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= 2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58" y="2385321"/>
                <a:ext cx="3663043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45930" y="2385321"/>
                <a:ext cx="36521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bg-BG" sz="36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3600" dirty="0" smtClean="0">
                    <a:solidFill>
                      <a:srgbClr val="FF0000"/>
                    </a:solidFill>
                  </a:rPr>
                  <a:t> = 5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30" y="2385321"/>
                <a:ext cx="365215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99806" y="6063210"/>
                <a:ext cx="681982" cy="83099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06" y="6063210"/>
                <a:ext cx="681982" cy="8309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59228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3712030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16</a:t>
            </a:r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4299858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7587344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1155" y="60171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</a:t>
            </a:r>
            <a:endParaRPr 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11456868" y="601710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6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3" name="Group 12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19" name="Striped Right Arrow 18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riped Right Arrow 19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6" name="Striped Right Arrow 15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riped Right Arrow 16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048750" cy="6038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0" y="1190777"/>
            <a:ext cx="7265670" cy="5667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168" y="1981260"/>
            <a:ext cx="7635664" cy="4175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400194" y="1565910"/>
            <a:ext cx="7391612" cy="51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600496" y="1569720"/>
            <a:ext cx="5024181" cy="5032313"/>
            <a:chOff x="3600496" y="1569720"/>
            <a:chExt cx="5024181" cy="5032313"/>
          </a:xfrm>
        </p:grpSpPr>
        <p:grpSp>
          <p:nvGrpSpPr>
            <p:cNvPr id="13" name="Group 12"/>
            <p:cNvGrpSpPr/>
            <p:nvPr/>
          </p:nvGrpSpPr>
          <p:grpSpPr>
            <a:xfrm>
              <a:off x="3600496" y="1569720"/>
              <a:ext cx="4600110" cy="4641191"/>
              <a:chOff x="3600496" y="1569720"/>
              <a:chExt cx="4600110" cy="464119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979545" y="1978001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 rot="16200000">
                <a:off x="3981882" y="1964236"/>
                <a:ext cx="4182518" cy="4232910"/>
                <a:chOff x="3817620" y="1840230"/>
                <a:chExt cx="4427220" cy="4480560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81762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26034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70306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14578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58850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03123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473952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916674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7359396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802118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8244840" y="1840230"/>
                  <a:ext cx="0" cy="44805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3600496" y="1569720"/>
                <a:ext cx="4600110" cy="4625233"/>
                <a:chOff x="3600496" y="1569720"/>
                <a:chExt cx="4600110" cy="4625233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616526" y="1954530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A</a:t>
                  </a:r>
                  <a:endParaRPr lang="en-US" sz="240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616526" y="2374392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B</a:t>
                  </a:r>
                  <a:endParaRPr lang="en-US" sz="24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630953" y="2794254"/>
                  <a:ext cx="3481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C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05305" y="3214116"/>
                  <a:ext cx="3738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D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643778" y="3633978"/>
                  <a:ext cx="3353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E</a:t>
                  </a:r>
                  <a:endParaRPr lang="en-US" sz="24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53396" y="4053840"/>
                  <a:ext cx="3257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F</a:t>
                  </a:r>
                  <a:endParaRPr lang="en-US" sz="24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600496" y="4473702"/>
                  <a:ext cx="3786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G</a:t>
                  </a:r>
                  <a:endParaRPr lang="en-US" sz="24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02099" y="4893564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H</a:t>
                  </a:r>
                  <a:endParaRPr lang="en-US" sz="2400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717516" y="5313426"/>
                  <a:ext cx="2616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I</a:t>
                  </a:r>
                  <a:endParaRPr lang="en-US" sz="2400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696676" y="5733288"/>
                  <a:ext cx="2824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 smtClean="0"/>
                    <a:t>J</a:t>
                  </a:r>
                  <a:endParaRPr lang="en-US" sz="2400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03139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</a:t>
                  </a:r>
                  <a:endParaRPr lang="en-US" sz="2400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44814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2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86489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3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281636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4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69838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5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15128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6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531874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7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948620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dirty="0"/>
                    <a:t>8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365362" y="1569720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/>
                    <a:t>9</a:t>
                  </a:r>
                  <a:endParaRPr lang="en-US" sz="24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704956" y="1569720"/>
                  <a:ext cx="495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smtClean="0"/>
                    <a:t>10</a:t>
                  </a:r>
                  <a:endParaRPr lang="en-US" sz="2400" dirty="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966614" y="6140368"/>
              <a:ext cx="4218309" cy="461665"/>
              <a:chOff x="3966614" y="6140368"/>
              <a:chExt cx="4218309" cy="461665"/>
            </a:xfrm>
          </p:grpSpPr>
          <p:sp>
            <p:nvSpPr>
              <p:cNvPr id="19" name="Striped Right Arrow 18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Striped Right Arrow 19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6284690" y="3870924"/>
              <a:ext cx="4218309" cy="461665"/>
              <a:chOff x="3966614" y="6140368"/>
              <a:chExt cx="4218309" cy="461665"/>
            </a:xfrm>
          </p:grpSpPr>
          <p:sp>
            <p:nvSpPr>
              <p:cNvPr id="16" name="Striped Right Arrow 15"/>
              <p:cNvSpPr/>
              <p:nvPr/>
            </p:nvSpPr>
            <p:spPr>
              <a:xfrm>
                <a:off x="6930168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Striped Right Arrow 16"/>
              <p:cNvSpPr/>
              <p:nvPr/>
            </p:nvSpPr>
            <p:spPr>
              <a:xfrm rot="10800000">
                <a:off x="3966614" y="6302620"/>
                <a:ext cx="1254755" cy="137160"/>
              </a:xfrm>
              <a:prstGeom prst="striped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03935" y="6140368"/>
                <a:ext cx="7409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smtClean="0"/>
                  <a:t>10m</a:t>
                </a:r>
                <a:endParaRPr lang="en-US" sz="240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3979126" y="1989431"/>
            <a:ext cx="4205797" cy="4205797"/>
            <a:chOff x="3979126" y="1989431"/>
            <a:chExt cx="4205797" cy="4205797"/>
          </a:xfrm>
        </p:grpSpPr>
        <p:grpSp>
          <p:nvGrpSpPr>
            <p:cNvPr id="90" name="Group 89"/>
            <p:cNvGrpSpPr/>
            <p:nvPr/>
          </p:nvGrpSpPr>
          <p:grpSpPr>
            <a:xfrm>
              <a:off x="3979126" y="1989431"/>
              <a:ext cx="4205797" cy="4182518"/>
              <a:chOff x="3979126" y="1989431"/>
              <a:chExt cx="4205797" cy="16764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3979126" y="19894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979126" y="20732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979126" y="21570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979126" y="23247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979126" y="24923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979126" y="26599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979126" y="28276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979126" y="29952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3979126" y="31629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979126" y="33305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979126" y="34981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979126" y="22408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979126" y="24085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979126" y="25761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979126" y="27438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3979126" y="29114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979126" y="30790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979126" y="32467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979126" y="34143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979126" y="35820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979126" y="36658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 rot="5400000">
              <a:off x="3967487" y="2001071"/>
              <a:ext cx="4205797" cy="4182518"/>
              <a:chOff x="3979126" y="1989431"/>
              <a:chExt cx="4205797" cy="167640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3979126" y="19894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979126" y="20732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979126" y="21570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3979126" y="23247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979126" y="24923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979126" y="26599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979126" y="28276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979126" y="29952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979126" y="31629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979126" y="33305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979126" y="34981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979126" y="22408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979126" y="24085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3979126" y="25761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3979126" y="27438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979126" y="291145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979126" y="307909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979126" y="32467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979126" y="341437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3979126" y="358201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979126" y="3665831"/>
                <a:ext cx="420579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34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𝑎𝑚𝑚𝑜𝑛𝑖𝑡𝑒𝑠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𝑞𝑢𝑎𝑑𝑟𝑎𝑛𝑡𝑠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2297510"/>
                <a:ext cx="3733802" cy="13241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29099" y="4311368"/>
                <a:ext cx="3733802" cy="1156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bg-BG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2000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4×100</m:t>
                          </m:r>
                        </m:den>
                      </m:f>
                      <m:r>
                        <a:rPr lang="en-GB" sz="4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099" y="4311368"/>
                <a:ext cx="3733802" cy="115647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2296" r="5893" b="1830"/>
          <a:stretch/>
        </p:blipFill>
        <p:spPr>
          <a:xfrm>
            <a:off x="1357993" y="1330912"/>
            <a:ext cx="9476014" cy="5413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bg-BG" sz="4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12296" r="5893" b="1830"/>
          <a:stretch/>
        </p:blipFill>
        <p:spPr>
          <a:xfrm>
            <a:off x="1357993" y="1330912"/>
            <a:ext cx="9476014" cy="5413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bg-BG" sz="4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=5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205" y="1437538"/>
                <a:ext cx="3733802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662032" y="4235635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 smtClean="0">
                <a:solidFill>
                  <a:srgbClr val="FF0000"/>
                </a:solidFill>
              </a:rPr>
              <a:t>j</a:t>
            </a:r>
            <a:endParaRPr lang="en-US" sz="3200" i="1" baseline="-2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6081" y="2232665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32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endParaRPr lang="en-US" sz="32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 rot="18723369">
            <a:off x="5678122" y="3089524"/>
            <a:ext cx="936172" cy="32526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8723369">
            <a:off x="6868497" y="5027182"/>
            <a:ext cx="936172" cy="3252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t="6349" r="2877" b="1905"/>
          <a:stretch/>
        </p:blipFill>
        <p:spPr>
          <a:xfrm>
            <a:off x="1477735" y="1388006"/>
            <a:ext cx="9236530" cy="54699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Poisson distribution –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53701" y="5243007"/>
                <a:ext cx="276056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nb-NO" sz="3600" i="1">
                          <a:solidFill>
                            <a:srgbClr val="0432FF"/>
                          </a:solidFill>
                          <a:latin typeface="Cambria Math"/>
                        </a:rPr>
                        <m:t>402.93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01" y="5243007"/>
                <a:ext cx="2760564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&lt;23.54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03" y="3273564"/>
                <a:ext cx="394114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:</m:t>
                          </m:r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&gt;23.54</m:t>
                      </m:r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3" y="3273564"/>
                <a:ext cx="4354286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1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95"/>
          <p:cNvSpPr/>
          <p:nvPr/>
        </p:nvSpPr>
        <p:spPr>
          <a:xfrm>
            <a:off x="3699841" y="201024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831434" y="32105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6656134" y="58299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644666" y="180256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096000" y="258310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448635" y="2559124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685635" y="283748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365338" y="29487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847459" y="292668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3476759" y="432006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45024" y="345586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169807" y="419296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725869" y="3772118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570572" y="247242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7742111" y="1818693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147827" y="607413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64073" y="3548801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934901" y="459582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060946" y="3735232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554671" y="505102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3321235" y="569409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800802" y="505423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5773651" y="540018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4573872" y="4743437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42073" y="614040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321235" y="1928564"/>
            <a:ext cx="5233436" cy="4337842"/>
            <a:chOff x="3321235" y="1928564"/>
            <a:chExt cx="5233436" cy="4337842"/>
          </a:xfrm>
        </p:grpSpPr>
        <p:cxnSp>
          <p:nvCxnSpPr>
            <p:cNvPr id="9" name="Straight Connector 8"/>
            <p:cNvCxnSpPr>
              <a:stCxn id="213" idx="2"/>
              <a:endCxn id="196" idx="6"/>
            </p:cNvCxnSpPr>
            <p:nvPr/>
          </p:nvCxnSpPr>
          <p:spPr>
            <a:xfrm flipV="1">
              <a:off x="3448635" y="2084051"/>
              <a:ext cx="398821" cy="5488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13" idx="6"/>
              <a:endCxn id="204" idx="3"/>
            </p:cNvCxnSpPr>
            <p:nvPr/>
          </p:nvCxnSpPr>
          <p:spPr>
            <a:xfrm flipV="1">
              <a:off x="3596250" y="1928564"/>
              <a:ext cx="1070034" cy="7043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13" idx="2"/>
              <a:endCxn id="214" idx="4"/>
            </p:cNvCxnSpPr>
            <p:nvPr/>
          </p:nvCxnSpPr>
          <p:spPr>
            <a:xfrm>
              <a:off x="3448635" y="2632932"/>
              <a:ext cx="1310808" cy="3521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3" idx="2"/>
              <a:endCxn id="217" idx="1"/>
            </p:cNvCxnSpPr>
            <p:nvPr/>
          </p:nvCxnSpPr>
          <p:spPr>
            <a:xfrm>
              <a:off x="3448635" y="2632932"/>
              <a:ext cx="49742" cy="17087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13" idx="2"/>
              <a:endCxn id="218" idx="1"/>
            </p:cNvCxnSpPr>
            <p:nvPr/>
          </p:nvCxnSpPr>
          <p:spPr>
            <a:xfrm>
              <a:off x="3448635" y="2632932"/>
              <a:ext cx="818007" cy="8445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3" idx="2"/>
              <a:endCxn id="224" idx="2"/>
            </p:cNvCxnSpPr>
            <p:nvPr/>
          </p:nvCxnSpPr>
          <p:spPr>
            <a:xfrm>
              <a:off x="3448635" y="2632932"/>
              <a:ext cx="1215438" cy="9896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3" idx="1"/>
              <a:endCxn id="231" idx="5"/>
            </p:cNvCxnSpPr>
            <p:nvPr/>
          </p:nvCxnSpPr>
          <p:spPr>
            <a:xfrm>
              <a:off x="3470253" y="2580742"/>
              <a:ext cx="1229616" cy="22886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3" idx="1"/>
              <a:endCxn id="215" idx="0"/>
            </p:cNvCxnSpPr>
            <p:nvPr/>
          </p:nvCxnSpPr>
          <p:spPr>
            <a:xfrm>
              <a:off x="3470253" y="2580742"/>
              <a:ext cx="1968893" cy="3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3" idx="1"/>
              <a:endCxn id="216" idx="0"/>
            </p:cNvCxnSpPr>
            <p:nvPr/>
          </p:nvCxnSpPr>
          <p:spPr>
            <a:xfrm>
              <a:off x="3470253" y="2580742"/>
              <a:ext cx="2451014" cy="345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3" idx="2"/>
              <a:endCxn id="206" idx="6"/>
            </p:cNvCxnSpPr>
            <p:nvPr/>
          </p:nvCxnSpPr>
          <p:spPr>
            <a:xfrm>
              <a:off x="3448635" y="2632932"/>
              <a:ext cx="2794980" cy="23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13" idx="1"/>
              <a:endCxn id="228" idx="2"/>
            </p:cNvCxnSpPr>
            <p:nvPr/>
          </p:nvCxnSpPr>
          <p:spPr>
            <a:xfrm flipH="1">
              <a:off x="3321235" y="2580742"/>
              <a:ext cx="149018" cy="31871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3" idx="2"/>
              <a:endCxn id="223" idx="4"/>
            </p:cNvCxnSpPr>
            <p:nvPr/>
          </p:nvCxnSpPr>
          <p:spPr>
            <a:xfrm>
              <a:off x="3448635" y="2632932"/>
              <a:ext cx="773000" cy="35888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3" idx="1"/>
              <a:endCxn id="230" idx="4"/>
            </p:cNvCxnSpPr>
            <p:nvPr/>
          </p:nvCxnSpPr>
          <p:spPr>
            <a:xfrm>
              <a:off x="3470253" y="2580742"/>
              <a:ext cx="2377206" cy="29670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13" idx="1"/>
              <a:endCxn id="229" idx="0"/>
            </p:cNvCxnSpPr>
            <p:nvPr/>
          </p:nvCxnSpPr>
          <p:spPr>
            <a:xfrm>
              <a:off x="3470253" y="2580742"/>
              <a:ext cx="1404357" cy="24734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3" idx="2"/>
              <a:endCxn id="219" idx="1"/>
            </p:cNvCxnSpPr>
            <p:nvPr/>
          </p:nvCxnSpPr>
          <p:spPr>
            <a:xfrm>
              <a:off x="3448635" y="2632932"/>
              <a:ext cx="2742790" cy="15816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13" idx="1"/>
              <a:endCxn id="225" idx="1"/>
            </p:cNvCxnSpPr>
            <p:nvPr/>
          </p:nvCxnSpPr>
          <p:spPr>
            <a:xfrm>
              <a:off x="3470253" y="2580742"/>
              <a:ext cx="3486266" cy="20366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13" idx="1"/>
              <a:endCxn id="203" idx="6"/>
            </p:cNvCxnSpPr>
            <p:nvPr/>
          </p:nvCxnSpPr>
          <p:spPr>
            <a:xfrm>
              <a:off x="3470253" y="2580742"/>
              <a:ext cx="3333496" cy="3322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213" idx="1"/>
              <a:endCxn id="232" idx="3"/>
            </p:cNvCxnSpPr>
            <p:nvPr/>
          </p:nvCxnSpPr>
          <p:spPr>
            <a:xfrm>
              <a:off x="3470253" y="2580742"/>
              <a:ext cx="3493438" cy="36856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213" idx="1"/>
              <a:endCxn id="227" idx="2"/>
            </p:cNvCxnSpPr>
            <p:nvPr/>
          </p:nvCxnSpPr>
          <p:spPr>
            <a:xfrm>
              <a:off x="3470253" y="2580742"/>
              <a:ext cx="5084418" cy="25440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213" idx="1"/>
              <a:endCxn id="220" idx="6"/>
            </p:cNvCxnSpPr>
            <p:nvPr/>
          </p:nvCxnSpPr>
          <p:spPr>
            <a:xfrm>
              <a:off x="3470253" y="2580742"/>
              <a:ext cx="4403231" cy="12651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3" idx="2"/>
              <a:endCxn id="226" idx="5"/>
            </p:cNvCxnSpPr>
            <p:nvPr/>
          </p:nvCxnSpPr>
          <p:spPr>
            <a:xfrm>
              <a:off x="3448635" y="2632932"/>
              <a:ext cx="4738308" cy="1228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3" idx="3"/>
              <a:endCxn id="197" idx="7"/>
            </p:cNvCxnSpPr>
            <p:nvPr/>
          </p:nvCxnSpPr>
          <p:spPr>
            <a:xfrm>
              <a:off x="3470253" y="2685121"/>
              <a:ext cx="4487178" cy="5470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13" idx="1"/>
              <a:endCxn id="221" idx="5"/>
            </p:cNvCxnSpPr>
            <p:nvPr/>
          </p:nvCxnSpPr>
          <p:spPr>
            <a:xfrm>
              <a:off x="3470253" y="2580742"/>
              <a:ext cx="4226316" cy="176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13" idx="2"/>
              <a:endCxn id="222" idx="5"/>
            </p:cNvCxnSpPr>
            <p:nvPr/>
          </p:nvCxnSpPr>
          <p:spPr>
            <a:xfrm flipV="1">
              <a:off x="3448635" y="1944690"/>
              <a:ext cx="4419473" cy="6882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/>
          <p:cNvSpPr/>
          <p:nvPr/>
        </p:nvSpPr>
        <p:spPr>
          <a:xfrm>
            <a:off x="3415977" y="2570009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213" idx="1"/>
              <a:endCxn id="196" idx="6"/>
            </p:cNvCxnSpPr>
            <p:nvPr/>
          </p:nvCxnSpPr>
          <p:spPr>
            <a:xfrm flipV="1">
              <a:off x="3470253" y="2084051"/>
              <a:ext cx="377203" cy="496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44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21235" y="1802567"/>
            <a:ext cx="5381051" cy="4485457"/>
            <a:chOff x="3321235" y="1802567"/>
            <a:chExt cx="5381051" cy="4485457"/>
          </a:xfrm>
        </p:grpSpPr>
        <p:sp>
          <p:nvSpPr>
            <p:cNvPr id="196" name="Oval 195"/>
            <p:cNvSpPr/>
            <p:nvPr/>
          </p:nvSpPr>
          <p:spPr>
            <a:xfrm>
              <a:off x="3699841" y="2010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7831434" y="32105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6656134" y="58299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4644666" y="18025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096000" y="258310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448635" y="255912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4685635" y="283748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365338" y="29487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5847459" y="29266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6759" y="432006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4245024" y="34558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169807" y="419296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725869" y="3772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7570572" y="247242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742111" y="181869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4147827" y="607413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4664073" y="35488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934901" y="45958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60946" y="37352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554671" y="50510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321235" y="569409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4800802" y="50542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773651" y="54001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573872" y="474343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942073" y="6140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213" idx="1"/>
              <a:endCxn id="196" idx="6"/>
            </p:cNvCxnSpPr>
            <p:nvPr/>
          </p:nvCxnSpPr>
          <p:spPr>
            <a:xfrm flipV="1">
              <a:off x="3470253" y="2084051"/>
              <a:ext cx="377203" cy="496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48605" y="1802567"/>
                <a:ext cx="70583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05" y="1802567"/>
                <a:ext cx="70583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8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87738" y="4094201"/>
            <a:ext cx="6741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area (A) and number of objects (n)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34843" y="3520040"/>
            <a:ext cx="750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distance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/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87738" y="4094201"/>
            <a:ext cx="6741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area (A) and number of objects (n)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4843" y="1973366"/>
            <a:ext cx="589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distance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738" y="2547527"/>
            <a:ext cx="6408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distance to nearest point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34843" y="3520040"/>
            <a:ext cx="750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distance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4843" y="5066715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738" y="5640876"/>
            <a:ext cx="3225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to 2.15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581" y="1973366"/>
                <a:ext cx="2627642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/</m:t>
                          </m:r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440" y="3520040"/>
                <a:ext cx="2625783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131368" y="5066715"/>
                <a:ext cx="1480855" cy="124822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368" y="5066715"/>
                <a:ext cx="1480855" cy="12482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72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54696" y="1803330"/>
            <a:ext cx="866110" cy="866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4773" y="2250375"/>
            <a:ext cx="795288" cy="82755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5701" y="3028391"/>
            <a:ext cx="658045" cy="65804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7706" y="3635450"/>
            <a:ext cx="898255" cy="89825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31283" y="3318784"/>
            <a:ext cx="874366" cy="87436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09226" y="2844715"/>
            <a:ext cx="488664" cy="4886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13090" y="1866572"/>
            <a:ext cx="670684" cy="6706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59001" y="5460735"/>
            <a:ext cx="635561" cy="63556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1653" y="4817807"/>
            <a:ext cx="634704" cy="63470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9801" y="3638057"/>
            <a:ext cx="1031549" cy="102582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9806" y="4835393"/>
            <a:ext cx="1088785" cy="108878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5700" y="4347140"/>
            <a:ext cx="778100" cy="778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75734" y="2946115"/>
            <a:ext cx="752677" cy="75267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89212" y="2143969"/>
            <a:ext cx="551138" cy="55113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2093" y="2321482"/>
            <a:ext cx="571910" cy="5719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09990" y="3742754"/>
            <a:ext cx="647162" cy="64716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98593" y="4351258"/>
            <a:ext cx="876851" cy="87685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65212" y="4693150"/>
            <a:ext cx="584100" cy="584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3438" y="5242912"/>
            <a:ext cx="589802" cy="58980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5649" y="5502343"/>
            <a:ext cx="543788" cy="54378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1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639011" y="2847228"/>
            <a:ext cx="2028057" cy="1884140"/>
            <a:chOff x="8386059" y="1845729"/>
            <a:chExt cx="2028057" cy="1884140"/>
          </a:xfrm>
        </p:grpSpPr>
        <p:sp>
          <p:nvSpPr>
            <p:cNvPr id="78" name="Oval 77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949962" y="47465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 - nearest </a:t>
            </a:r>
            <a:r>
              <a:rPr lang="en-US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neighbour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2509" y="2951868"/>
            <a:ext cx="1895231" cy="1674861"/>
            <a:chOff x="1001486" y="1948543"/>
            <a:chExt cx="1895231" cy="1674861"/>
          </a:xfrm>
        </p:grpSpPr>
        <p:sp>
          <p:nvSpPr>
            <p:cNvPr id="16" name="Oval 15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62216" y="2935539"/>
            <a:ext cx="1982319" cy="1707519"/>
            <a:chOff x="4648196" y="1959429"/>
            <a:chExt cx="1982319" cy="1707519"/>
          </a:xfrm>
        </p:grpSpPr>
        <p:sp>
          <p:nvSpPr>
            <p:cNvPr id="52" name="Oval 51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639011" y="2847228"/>
            <a:ext cx="2028057" cy="1884140"/>
            <a:chOff x="8386059" y="1845729"/>
            <a:chExt cx="2028057" cy="1884140"/>
          </a:xfrm>
        </p:grpSpPr>
        <p:sp>
          <p:nvSpPr>
            <p:cNvPr id="78" name="Oval 77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9461544" y="2898274"/>
            <a:ext cx="1840975" cy="1782049"/>
            <a:chOff x="2022909" y="4397202"/>
            <a:chExt cx="1840975" cy="1782049"/>
          </a:xfrm>
        </p:grpSpPr>
        <p:sp>
          <p:nvSpPr>
            <p:cNvPr id="104" name="Oval 103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1476198" y="4746502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4158698" y="4746502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949962" y="4746502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599316" y="4746502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460215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460215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46021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9673015" y="546021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015" y="5460215"/>
                <a:ext cx="1448537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9989" y="1706823"/>
            <a:ext cx="5241189" cy="4877711"/>
            <a:chOff x="289989" y="1695937"/>
            <a:chExt cx="5241189" cy="4877711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976101" y="1861204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89989" y="1695937"/>
              <a:ext cx="5241189" cy="4877711"/>
              <a:chOff x="3030941" y="1674166"/>
              <a:chExt cx="5241189" cy="487771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721396" y="1674166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3721396" y="6028657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x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1131252" y="3573855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395506" y="2358979"/>
              <a:ext cx="3878252" cy="2950971"/>
              <a:chOff x="4580923" y="2337208"/>
              <a:chExt cx="3878252" cy="2950971"/>
            </a:xfrm>
          </p:grpSpPr>
          <p:sp>
            <p:nvSpPr>
              <p:cNvPr id="43" name="Oval 42"/>
              <p:cNvSpPr/>
              <p:nvPr/>
            </p:nvSpPr>
            <p:spPr>
              <a:xfrm rot="16200000">
                <a:off x="4580923" y="50967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6293060" y="376499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4801092" y="45795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5339808" y="40712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5578360" y="4446930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7259077" y="2859559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6225301" y="31789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855692" y="3179906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>
                <a:off x="7888707" y="27932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 rot="16200000">
                <a:off x="7450463" y="233720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8267789" y="239134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01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9989" y="1706823"/>
            <a:ext cx="5241189" cy="4877711"/>
            <a:chOff x="289989" y="1695937"/>
            <a:chExt cx="5241189" cy="4877711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976101" y="1861204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89989" y="1695937"/>
              <a:ext cx="5241189" cy="4877711"/>
              <a:chOff x="3030941" y="1674166"/>
              <a:chExt cx="5241189" cy="487771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721396" y="1674166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/>
              <p:cNvSpPr txBox="1"/>
              <p:nvPr/>
            </p:nvSpPr>
            <p:spPr>
              <a:xfrm>
                <a:off x="3721396" y="6028657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x</a:t>
                </a:r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1131252" y="3573855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395506" y="2358979"/>
              <a:ext cx="3878252" cy="2950971"/>
              <a:chOff x="4580923" y="2337208"/>
              <a:chExt cx="3878252" cy="2950971"/>
            </a:xfrm>
          </p:grpSpPr>
          <p:sp>
            <p:nvSpPr>
              <p:cNvPr id="43" name="Oval 42"/>
              <p:cNvSpPr/>
              <p:nvPr/>
            </p:nvSpPr>
            <p:spPr>
              <a:xfrm rot="16200000">
                <a:off x="4580923" y="50967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6293060" y="376499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4801092" y="45795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5339808" y="4071293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5578360" y="4446930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7259077" y="2859559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 rot="16200000">
                <a:off x="6225301" y="31789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 rot="16200000">
                <a:off x="6855692" y="3179906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rot="16200000">
                <a:off x="7888707" y="2793227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 rot="16200000">
                <a:off x="7450463" y="233720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8267789" y="2391348"/>
                <a:ext cx="191386" cy="1913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133392" y="1695937"/>
            <a:ext cx="5688220" cy="4899483"/>
            <a:chOff x="6133392" y="1695937"/>
            <a:chExt cx="5688220" cy="4899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8" t="19110" r="25000" b="10476"/>
            <a:stretch/>
          </p:blipFill>
          <p:spPr>
            <a:xfrm>
              <a:off x="6616052" y="1695937"/>
              <a:ext cx="5205560" cy="4492627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6902988" y="6072200"/>
              <a:ext cx="3700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309496" y="5162142"/>
              <a:ext cx="482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4868801" y="4079589"/>
              <a:ext cx="305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z</a:t>
              </a:r>
            </a:p>
          </p:txBody>
        </p:sp>
      </p:grpSp>
      <p:sp>
        <p:nvSpPr>
          <p:cNvPr id="10" name="Right Arrow 9"/>
          <p:cNvSpPr/>
          <p:nvPr/>
        </p:nvSpPr>
        <p:spPr>
          <a:xfrm>
            <a:off x="5580610" y="3712226"/>
            <a:ext cx="794112" cy="3933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98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34843" y="3520040"/>
            <a:ext cx="255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Domes/bowls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738" y="4094201"/>
            <a:ext cx="546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3D equivalent of (simple) curvilinear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𝑒𝑥𝑦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3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3D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4843" y="1973366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Planes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738" y="2547527"/>
            <a:ext cx="437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3D equivalent of straight line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34843" y="3520040"/>
            <a:ext cx="2555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Domes/bowls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87738" y="4094201"/>
            <a:ext cx="546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3D equivalent of (simple) curvilinear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843" y="5066715"/>
            <a:ext cx="26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More complex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738" y="5640876"/>
            <a:ext cx="518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Capture more complex landscapes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43" y="1911810"/>
                <a:ext cx="347678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𝑒𝑥𝑦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319" y="3458484"/>
                <a:ext cx="7367210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337127" y="5005159"/>
                <a:ext cx="6949402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𝑑𝑦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𝑒𝑥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27" y="5005159"/>
                <a:ext cx="6949402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0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12" y="1404881"/>
            <a:ext cx="6741577" cy="5420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dangers of extrapolation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</a:t>
            </a:r>
            <a:r>
              <a:rPr lang="en-US" sz="2400" dirty="0" err="1" smtClean="0"/>
              <a:t>xkcd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7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01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73" y="1619663"/>
            <a:ext cx="4808027" cy="48111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Point distributions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54696" y="1803330"/>
            <a:ext cx="866110" cy="8661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34773" y="2250375"/>
            <a:ext cx="795288" cy="82755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5701" y="3028391"/>
            <a:ext cx="658045" cy="65804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7706" y="3635450"/>
            <a:ext cx="898255" cy="89825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31283" y="3318784"/>
            <a:ext cx="874366" cy="87436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09226" y="2844715"/>
            <a:ext cx="488664" cy="4886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13090" y="1866572"/>
            <a:ext cx="670684" cy="6706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59001" y="5460735"/>
            <a:ext cx="635561" cy="63556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1653" y="4817807"/>
            <a:ext cx="634704" cy="63470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9801" y="3638057"/>
            <a:ext cx="1031549" cy="102582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9806" y="4835393"/>
            <a:ext cx="1088785" cy="108878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35700" y="4347140"/>
            <a:ext cx="778100" cy="778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75734" y="2946115"/>
            <a:ext cx="752677" cy="75267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89212" y="2143969"/>
            <a:ext cx="551138" cy="55113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2093" y="2321482"/>
            <a:ext cx="571910" cy="57191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09990" y="3742754"/>
            <a:ext cx="647162" cy="64716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98593" y="4351258"/>
            <a:ext cx="876851" cy="876851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65212" y="4693150"/>
            <a:ext cx="584100" cy="5841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3438" y="5242912"/>
            <a:ext cx="589802" cy="58980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5649" y="5502343"/>
            <a:ext cx="543788" cy="54378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04240" y="245154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88723" y="224932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985440" y="227862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480686" y="2628768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724341" y="2701540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884410" y="311129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189708" y="336815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948445" y="423748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506786" y="340051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186058" y="3818832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167576" y="413760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69093" y="409802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655534" y="477692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914216" y="5178766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9627" y="5811149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34138" y="546293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560201" y="4836760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311032" y="5022277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893197" y="5798484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822991" y="5555065"/>
            <a:ext cx="77085" cy="77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36401</TotalTime>
  <Words>1069</Words>
  <Application>Microsoft Macintosh PowerPoint</Application>
  <PresentationFormat>Widescreen</PresentationFormat>
  <Paragraphs>501</Paragraphs>
  <Slides>89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496</cp:revision>
  <cp:lastPrinted>2018-02-23T09:42:15Z</cp:lastPrinted>
  <dcterms:created xsi:type="dcterms:W3CDTF">2017-01-23T17:51:07Z</dcterms:created>
  <dcterms:modified xsi:type="dcterms:W3CDTF">2020-01-23T11:46:02Z</dcterms:modified>
</cp:coreProperties>
</file>